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14"/>
  </p:notesMasterIdLst>
  <p:sldIdLst>
    <p:sldId id="267" r:id="rId2"/>
    <p:sldId id="281" r:id="rId3"/>
    <p:sldId id="282" r:id="rId4"/>
    <p:sldId id="283" r:id="rId5"/>
    <p:sldId id="284" r:id="rId6"/>
    <p:sldId id="285" r:id="rId7"/>
    <p:sldId id="286" r:id="rId8"/>
    <p:sldId id="287" r:id="rId9"/>
    <p:sldId id="289" r:id="rId10"/>
    <p:sldId id="288" r:id="rId11"/>
    <p:sldId id="290" r:id="rId12"/>
    <p:sldId id="291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426" autoAdjust="0"/>
    <p:restoredTop sz="94601" autoAdjust="0"/>
  </p:normalViewPr>
  <p:slideViewPr>
    <p:cSldViewPr>
      <p:cViewPr varScale="1">
        <p:scale>
          <a:sx n="90" d="100"/>
          <a:sy n="90" d="100"/>
        </p:scale>
        <p:origin x="534" y="8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6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2D809D-7802-4C70-BAFA-438A166AC3D8}" type="datetimeFigureOut">
              <a:rPr lang="ru-RU" smtClean="0"/>
              <a:pPr/>
              <a:t>13.12.2016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DDA1E7D-F1E0-47E1-AA92-195FE0E0B42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0032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B352AA-1F0F-4E8A-8EF8-7B9CD3F719DE}" type="datetime1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894130-5F66-4BDA-BB82-24045900163E}" type="datetime1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9670A4-C9CA-49A0-A363-8C653D09B693}" type="datetime1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9E63E8-096D-413F-B955-10B530FEE901}" type="datetime1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27C0D9-609B-42D6-9CF8-D8996ACC804B}" type="datetime1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CF06EB-5ACD-4133-9E13-3315B3B9E86B}" type="datetime1">
              <a:rPr lang="ru-RU" smtClean="0"/>
              <a:pPr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617720-05DE-4A28-A7A4-B627FC44F658}" type="datetime1">
              <a:rPr lang="ru-RU" smtClean="0"/>
              <a:pPr/>
              <a:t>13.12.2016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BFFF9C-753C-4890-A78B-37C686CB03E9}" type="datetime1">
              <a:rPr lang="ru-RU" smtClean="0"/>
              <a:pPr/>
              <a:t>13.12.2016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B03BB23-A199-4392-A94E-71BF681A4EDC}" type="datetime1">
              <a:rPr lang="ru-RU" smtClean="0"/>
              <a:pPr/>
              <a:t>13.12.2016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80E2FE-2D7F-4553-BD51-6B1650133888}" type="datetime1">
              <a:rPr lang="ru-RU" smtClean="0"/>
              <a:pPr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41F675-CCDD-4098-A4DA-E9E28E0D24CA}" type="datetime1">
              <a:rPr lang="ru-RU" smtClean="0"/>
              <a:pPr/>
              <a:t>13.12.2016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79C83B-3B1F-43B8-A299-3A005392F699}" type="datetime1">
              <a:rPr lang="ru-RU" smtClean="0"/>
              <a:pPr/>
              <a:t>13.12.2016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DD7C55-9E46-48F3-891C-1FF4727AA4B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683568" y="1635646"/>
            <a:ext cx="6120680" cy="1296144"/>
          </a:xfrm>
        </p:spPr>
        <p:txBody>
          <a:bodyPr anchor="t">
            <a:noAutofit/>
          </a:bodyPr>
          <a:lstStyle/>
          <a:p>
            <a:pPr algn="l"/>
            <a:r>
              <a:rPr lang="ru-RU" sz="2800" b="1" dirty="0">
                <a:latin typeface="Times New Roman" pitchFamily="18" charset="0"/>
                <a:cs typeface="Times New Roman" pitchFamily="18" charset="0"/>
              </a:rPr>
              <a:t>Вопросы стандартизации процессов выполнения работ по инженерным изысканиям</a:t>
            </a:r>
            <a:endParaRPr lang="ru-RU" sz="2000" dirty="0">
              <a:latin typeface="+mn-lt"/>
            </a:endParaRPr>
          </a:p>
        </p:txBody>
      </p:sp>
      <p:sp>
        <p:nvSpPr>
          <p:cNvPr id="3" name="Заголовок 1"/>
          <p:cNvSpPr txBox="1">
            <a:spLocks/>
          </p:cNvSpPr>
          <p:nvPr/>
        </p:nvSpPr>
        <p:spPr>
          <a:xfrm>
            <a:off x="611560" y="2859782"/>
            <a:ext cx="5256584" cy="702078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pPr algn="r"/>
            <a:r>
              <a:rPr lang="ru-RU" sz="1600" b="1" i="1" dirty="0" err="1">
                <a:latin typeface="Times New Roman" pitchFamily="18" charset="0"/>
                <a:cs typeface="Times New Roman" pitchFamily="18" charset="0"/>
              </a:rPr>
              <a:t>Тарелкин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 Евгений Петрович, </a:t>
            </a:r>
          </a:p>
          <a:p>
            <a:pPr algn="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директор СРО НП </a:t>
            </a:r>
          </a:p>
          <a:p>
            <a:pPr algn="r"/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“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Изыскатели Санкт-Петербурга и Северо-Запада</a:t>
            </a:r>
            <a:r>
              <a:rPr lang="en-US" sz="1600" b="1" i="1" dirty="0">
                <a:latin typeface="Times New Roman" pitchFamily="18" charset="0"/>
                <a:cs typeface="Times New Roman" pitchFamily="18" charset="0"/>
              </a:rPr>
              <a:t>”</a:t>
            </a:r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,</a:t>
            </a:r>
          </a:p>
          <a:p>
            <a:pPr algn="r"/>
            <a:r>
              <a:rPr lang="ru-RU" sz="1600" b="1" i="1" dirty="0">
                <a:latin typeface="Times New Roman" pitchFamily="18" charset="0"/>
                <a:cs typeface="Times New Roman" pitchFamily="18" charset="0"/>
              </a:rPr>
              <a:t>доктор технических наук</a:t>
            </a:r>
          </a:p>
        </p:txBody>
      </p:sp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467544" y="1491630"/>
            <a:ext cx="8229600" cy="2592288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/>
          <a:p>
            <a:pPr marL="0" marR="0" lvl="0" indent="0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3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Изыскатели, в отличие от строителей, производят информацию,   а не услуги и товар. </a:t>
            </a:r>
          </a:p>
          <a:p>
            <a:pPr marL="0" marR="0" lvl="0" indent="0" defTabSz="914400" rtl="0" eaLnBrk="1" fontAlgn="auto" latinLnBrk="0" hangingPunct="1"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3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Поэтому к описанию как процессов, так и стандартов   на продукцию в сфере изыскательской деятельности, требуется принципиально новый подход. </a:t>
            </a:r>
          </a:p>
          <a:p>
            <a:pPr marL="0" marR="0" lvl="0" indent="0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3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Полагаю, что для изыскателей все будет гораздо сложнее и дороже, чем для строителей и проектировщиков.        </a:t>
            </a:r>
          </a:p>
          <a:p>
            <a:pPr marL="0" marR="0" lvl="0" indent="0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3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 этому надо быть готовыми.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467544" y="1203598"/>
            <a:ext cx="8229600" cy="3096344"/>
          </a:xfrm>
          <a:prstGeom prst="rect">
            <a:avLst/>
          </a:prstGeom>
          <a:solidFill>
            <a:schemeClr val="bg1"/>
          </a:solidFill>
        </p:spPr>
        <p:txBody>
          <a:bodyPr vert="horz" lIns="91440" tIns="45720" rIns="91440" bIns="45720" rtlCol="0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44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Предложения системе контроля в изысканиях</a:t>
            </a:r>
            <a:r>
              <a:rPr kumimoji="0" lang="en-US" sz="244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kumimoji="0" lang="ru-RU" sz="2440" b="1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Контроль со стороны СРО осуществлять в строгом соответствии с законодательством РФ – предприятий (профессионально-общественный), продукции (выборочно), процессов (по жалобам и результатам контроля) </a:t>
            </a:r>
          </a:p>
          <a:p>
            <a:pPr marL="457200" marR="0" lvl="0" indent="-45720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AutoNum type="arabicPeriod"/>
              <a:tabLst/>
              <a:defRPr/>
            </a:pPr>
            <a:r>
              <a:rPr kumimoji="0" lang="ru-RU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Разработать для контроля: требования к системе менеджмента качества  по видам изысканий (систему менеджмента), стандарты на основные виды продукции, регламенты - на новые процессы в изысканиях и актуализировать традиционные.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1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</a:t>
            </a:r>
          </a:p>
        </p:txBody>
      </p:sp>
    </p:spTree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DD7C55-9E46-48F3-891C-1FF4727AA4BD}" type="slidenum">
              <a:rPr lang="ru-RU" smtClean="0"/>
              <a:pPr/>
              <a:t>12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1131590"/>
            <a:ext cx="3333750" cy="3305175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/>
          <a:srcRect t="5583" r="6688"/>
          <a:stretch/>
        </p:blipFill>
        <p:spPr>
          <a:xfrm>
            <a:off x="611560" y="1923678"/>
            <a:ext cx="4176464" cy="2435523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75184" y="1131590"/>
            <a:ext cx="734481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рабства физического к рабству интеллектуальному…</a:t>
            </a:r>
          </a:p>
          <a:p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Это не наш путь!</a:t>
            </a:r>
          </a:p>
        </p:txBody>
      </p:sp>
    </p:spTree>
    <p:extLst>
      <p:ext uri="{BB962C8B-B14F-4D97-AF65-F5344CB8AC3E}">
        <p14:creationId xmlns:p14="http://schemas.microsoft.com/office/powerpoint/2010/main" val="19978807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2"/>
          <p:cNvSpPr txBox="1">
            <a:spLocks/>
          </p:cNvSpPr>
          <p:nvPr/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Федеральный закон от 03.07.16  № 372-Ф3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"О внесении изменений в Градостроительный кодекс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Российской Федерации и отдельные законодательные акты                                               Российской Федерации",                                                                                       </a:t>
            </a:r>
            <a:r>
              <a:rPr kumimoji="0" lang="ru-RU" sz="2400" b="1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статья 55.13.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3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467544" y="1491630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“ </a:t>
            </a:r>
            <a:r>
              <a:rPr kumimoji="0" lang="ru-RU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рамках контроля саморегулируемой организации за деятельностью своих членов осуществляется в том числе 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контроль</a:t>
            </a: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</a:p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1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… соблюдения членами саморегулируемой организации 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требований,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установленных в </a:t>
            </a:r>
            <a:r>
              <a:rPr kumimoji="0" lang="ru-RU" sz="20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стандартах на процессы выполнения работ </a:t>
            </a:r>
            <a:r>
              <a:rPr kumimoji="0" lang="ru-RU" sz="2000" b="1" i="1" u="none" strike="noStrike" kern="1200" cap="none" spc="0" normalizeH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</a:t>
            </a:r>
            <a:r>
              <a:rPr kumimoji="0" lang="ru-RU" sz="2000" b="1" i="1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  <a:r>
              <a:rPr kumimoji="0" lang="ru-RU" sz="2000" b="1" i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инженерным изысканиям, подготовке проектной документации, строительству, реконструкции, капитальному ремонту объектов капитального строительства, утвержденных соответствующим Национальным объединением саморегулируемых организаций </a:t>
            </a:r>
            <a:r>
              <a:rPr kumimoji="0" lang="ru-RU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…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”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</a:t>
            </a: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395536" y="1419622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5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Градостроительный Кодекс РФ, ст.55.1.                                                                                    Основные цели СРО </a:t>
            </a:r>
            <a:r>
              <a:rPr kumimoji="0" lang="ru-RU" sz="2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                                                                                   1) </a:t>
            </a:r>
            <a:r>
              <a:rPr kumimoji="0" lang="ru-RU" sz="2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предупреждение причинения вреда жизни или здоровью…</a:t>
            </a:r>
            <a:r>
              <a:rPr kumimoji="0" lang="ru-RU" sz="2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                                                                                                2</a:t>
            </a:r>
            <a:r>
              <a:rPr kumimoji="0" lang="ru-RU" sz="2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/>
                <a:ea typeface="Times New Roman"/>
                <a:cs typeface="+mn-cs"/>
              </a:rPr>
              <a:t>) повышение качества выполнения инженерных изысканий…</a:t>
            </a:r>
            <a:r>
              <a:rPr kumimoji="0" lang="ru-RU" sz="205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        </a:t>
            </a:r>
          </a:p>
          <a:p>
            <a:pPr marL="0" marR="0" lvl="0" indent="0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04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Таким образом, </a:t>
            </a:r>
            <a:r>
              <a:rPr kumimoji="0" lang="ru-RU" sz="2040" b="1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 новом законе</a:t>
            </a:r>
            <a:r>
              <a:rPr kumimoji="0" lang="en-US" sz="204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endParaRPr kumimoji="0" lang="ru-RU" sz="2040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14350" marR="0" lvl="0" indent="-514350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arenR"/>
              <a:tabLst/>
              <a:defRPr/>
            </a:pPr>
            <a:r>
              <a:rPr kumimoji="0" lang="ru-RU" sz="204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делается ссылка на установленные стандарты </a:t>
            </a:r>
            <a:r>
              <a:rPr kumimoji="0" lang="ru-RU" sz="2040" b="0" i="0" u="none" strike="noStrike" kern="1200" cap="none" spc="0" normalizeH="0" noProof="0" dirty="0" err="1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Нац</a:t>
            </a:r>
            <a:r>
              <a:rPr kumimoji="0" lang="ru-RU" sz="204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. объединениями</a:t>
            </a:r>
            <a:r>
              <a:rPr kumimoji="0" lang="en-US" sz="204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;</a:t>
            </a:r>
            <a:endParaRPr kumimoji="0" lang="ru-RU" sz="2040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14350" marR="0" lvl="0" indent="-514350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arenR"/>
              <a:tabLst/>
              <a:defRPr/>
            </a:pPr>
            <a:r>
              <a:rPr kumimoji="0" lang="ru-RU" sz="204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приоритет в достижении целей СРО отдается контролю, он становится разнообразным и глубоким</a:t>
            </a:r>
            <a:r>
              <a:rPr kumimoji="0" lang="en-US" sz="204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;</a:t>
            </a:r>
            <a:endParaRPr kumimoji="0" lang="ru-RU" sz="2040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  <a:p>
            <a:pPr marL="514350" marR="0" lvl="0" indent="-514350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AutoNum type="arabicParenR"/>
              <a:tabLst/>
              <a:defRPr/>
            </a:pPr>
            <a:r>
              <a:rPr kumimoji="0" lang="ru-RU" sz="204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вводится контроль процессов на основе стандартов, не отменяя старое.                                                                                               </a:t>
            </a:r>
            <a:endParaRPr kumimoji="0" lang="ru-RU" sz="2050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 txBox="1">
            <a:spLocks/>
          </p:cNvSpPr>
          <p:nvPr/>
        </p:nvSpPr>
        <p:spPr>
          <a:xfrm>
            <a:off x="467544" y="1347614"/>
            <a:ext cx="8229600" cy="2808312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/>
          </a:bodyPr>
          <a:lstStyle/>
          <a:p>
            <a:pPr marL="0" marR="0" lvl="0" indent="0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И так, принципиально важно понять, что становится приоритетным в контроле саморегулируемыми организациями и какие разрабатывать для этой цели документы, обеспечивая эффективность, достоверность, полноту контроля, а в целом безопасность и качество?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400" b="1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4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«Заставь дурака богу молиться - он и лоб расшибет» - РНП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endParaRPr kumimoji="0" lang="ru-RU" sz="2400" b="1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Объект 2"/>
          <p:cNvSpPr txBox="1">
            <a:spLocks/>
          </p:cNvSpPr>
          <p:nvPr/>
        </p:nvSpPr>
        <p:spPr>
          <a:xfrm>
            <a:off x="467544" y="1563638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При этом будем иметь ввиду, что обеспечение безопасности производства и качества продукции вообще и в строительстве в частности, с эволюционной точки зрения, обеспечивается  автоматизацией (роботизацией) производства, подготовкой соответствующих кадров (работников, инженеров, специалистов, управленцев). </a:t>
            </a:r>
          </a:p>
          <a:p>
            <a:pPr marL="0" marR="0" lvl="0" indent="0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Роль человеческого фактора в контроле снижается от 100% в первобытном строе до единиц процента сегодня и стремится к нулю.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501420"/>
              </p:ext>
            </p:extLst>
          </p:nvPr>
        </p:nvGraphicFramePr>
        <p:xfrm>
          <a:off x="395536" y="1491630"/>
          <a:ext cx="8229600" cy="2494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1148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1148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Общественный строй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Объект и способы контроля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Первобытное общество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Продукты природы – данные органов чувств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Рабовладельческий строй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Процессы - регламенты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Капиталистическое общество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Продукция - стандарты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Монополистический капитализм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Предприятие - менеджмент качества (!)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Будущее общество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itchFamily="18" charset="0"/>
                          <a:cs typeface="Times New Roman" pitchFamily="18" charset="0"/>
                        </a:rPr>
                        <a:t>Бренды – разум + органы чувств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457200" y="1563637"/>
            <a:ext cx="8229600" cy="303098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36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Примерное сравнение в процентах степени автоматизации и квалификации работников (по профессиональным стандартам)</a:t>
            </a:r>
            <a:endParaRPr kumimoji="0" lang="ru-RU" sz="2360" b="0" i="0" u="none" strike="noStrike" kern="1200" cap="none" spc="0" normalizeH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1002080"/>
              </p:ext>
            </p:extLst>
          </p:nvPr>
        </p:nvGraphicFramePr>
        <p:xfrm>
          <a:off x="1259632" y="2427734"/>
          <a:ext cx="6096000" cy="172974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0320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32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17226"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Отрасль</a:t>
                      </a:r>
                    </a:p>
                  </a:txBody>
                  <a:tcPr marT="34293" marB="342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Степень автоматизации</a:t>
                      </a:r>
                    </a:p>
                  </a:txBody>
                  <a:tcPr marT="34293" marB="342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dirty="0">
                          <a:latin typeface="Times New Roman" pitchFamily="18" charset="0"/>
                          <a:cs typeface="Times New Roman" pitchFamily="18" charset="0"/>
                        </a:rPr>
                        <a:t>Уровень квалификации</a:t>
                      </a:r>
                    </a:p>
                  </a:txBody>
                  <a:tcPr marT="34293" marB="34293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Строительство</a:t>
                      </a:r>
                    </a:p>
                  </a:txBody>
                  <a:tcPr marT="34293" marB="342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60</a:t>
                      </a:r>
                    </a:p>
                  </a:txBody>
                  <a:tcPr marT="34293" marB="342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1-8</a:t>
                      </a:r>
                    </a:p>
                  </a:txBody>
                  <a:tcPr marT="34293" marB="34293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Проектирование</a:t>
                      </a:r>
                    </a:p>
                  </a:txBody>
                  <a:tcPr marT="34293" marB="342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90</a:t>
                      </a:r>
                    </a:p>
                  </a:txBody>
                  <a:tcPr marT="34293" marB="342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5-8</a:t>
                      </a:r>
                    </a:p>
                  </a:txBody>
                  <a:tcPr marT="34293" marB="34293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Изыскания</a:t>
                      </a:r>
                    </a:p>
                  </a:txBody>
                  <a:tcPr marT="34293" marB="342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80</a:t>
                      </a:r>
                    </a:p>
                  </a:txBody>
                  <a:tcPr marT="34293" marB="34293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latin typeface="Times New Roman" pitchFamily="18" charset="0"/>
                          <a:cs typeface="Times New Roman" pitchFamily="18" charset="0"/>
                        </a:rPr>
                        <a:t>5-8</a:t>
                      </a:r>
                    </a:p>
                  </a:txBody>
                  <a:tcPr marT="34293" marB="34293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539552" y="1491630"/>
            <a:ext cx="7924800" cy="26642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1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ОСОБЕННОСТИ И ПРОБЛЕМЫ</a:t>
            </a:r>
          </a:p>
          <a:p>
            <a:pPr marL="0" marR="0" lvl="0" indent="0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1.  Современного этапа развития России – масштабный кризис, </a:t>
            </a:r>
          </a:p>
          <a:p>
            <a:pPr marL="0" marR="0" lvl="0" indent="0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порожденный несовершенством системы управления.   </a:t>
            </a:r>
          </a:p>
          <a:p>
            <a:pPr marL="0" marR="0" lvl="0" indent="0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2. В строительстве – низкий уровень автоматизации и массовый приток неквалифицированной рабочей силы</a:t>
            </a:r>
          </a:p>
          <a:p>
            <a:pPr marL="0" marR="0" lvl="0" indent="0" defTabSz="914400" rtl="0" eaLnBrk="1" fontAlgn="auto" latinLnBrk="0" hangingPunct="1">
              <a:lnSpc>
                <a:spcPts val="2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Wingdings" pitchFamily="2" charset="2"/>
              <a:buNone/>
              <a:tabLst/>
              <a:defRPr/>
            </a:pPr>
            <a:r>
              <a:rPr kumimoji="0" lang="ru-RU" sz="2000" b="0" i="0" u="none" strike="noStrike" kern="1200" cap="none" spc="0" normalizeH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3. В изысканиях – массовое внедрение информационных технологий мирового уровня, катастрофическое снижение  объемов и стоимости работ. Проблема – нормативное обеспечение перспективных информационных технологий (стандарты, регламенты)</a:t>
            </a: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1676</TotalTime>
  <Words>564</Words>
  <Application>Microsoft Office PowerPoint</Application>
  <PresentationFormat>Экран (16:9)</PresentationFormat>
  <Paragraphs>63</Paragraphs>
  <Slides>12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7" baseType="lpstr">
      <vt:lpstr>Arial</vt:lpstr>
      <vt:lpstr>Calibri</vt:lpstr>
      <vt:lpstr>Times New Roman</vt:lpstr>
      <vt:lpstr>Wingdings</vt:lpstr>
      <vt:lpstr>Тема Office</vt:lpstr>
      <vt:lpstr>Вопросы стандартизации процессов выполнения работ по инженерным изысканиям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Титульный лист</dc:title>
  <dc:creator>User</dc:creator>
  <cp:lastModifiedBy>Mike Zakharov</cp:lastModifiedBy>
  <cp:revision>133</cp:revision>
  <dcterms:created xsi:type="dcterms:W3CDTF">2014-01-27T12:22:47Z</dcterms:created>
  <dcterms:modified xsi:type="dcterms:W3CDTF">2016-12-13T15:14:03Z</dcterms:modified>
</cp:coreProperties>
</file>